
<file path=[Content_Types].xml><?xml version="1.0" encoding="utf-8"?>
<Types xmlns="http://schemas.openxmlformats.org/package/2006/content-types">
  <Override PartName="/ppt/slideLayouts/slideLayout6.xml" ContentType="application/vnd.openxmlformats-officedocument.presentationml.slideLayout+xml"/>
  <Override PartName="/ppt/slides/slide17.xml" ContentType="application/vnd.openxmlformats-officedocument.presentationml.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s/slide20.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Default Extension="bin" ContentType="application/vnd.openxmlformats-officedocument.presentationml.printerSettings"/>
  <Override PartName="/ppt/charts/chart1.xml" ContentType="application/vnd.openxmlformats-officedocument.drawingml.chart+xml"/>
  <Override PartName="/ppt/presProps.xml" ContentType="application/vnd.openxmlformats-officedocument.presentationml.presProps+xml"/>
  <Override PartName="/ppt/notesSlides/notesSlide2.xml" ContentType="application/vnd.openxmlformats-officedocument.presentationml.notesSlide+xml"/>
  <Default Extension="xlsx" ContentType="application/vnd.openxmlformats-officedocument.spreadsheetml.sheet"/>
  <Override PartName="/ppt/presentation.xml" ContentType="application/vnd.openxmlformats-officedocument.presentationml.slideshow.main+xml"/>
  <Override PartName="/ppt/notesMasters/notesMaster1.xml" ContentType="application/vnd.openxmlformats-officedocument.presentationml.notesMaster+xml"/>
  <Override PartName="/docProps/core.xml" ContentType="application/vnd.openxmlformats-package.core-properties+xml"/>
  <Override PartName="/ppt/slides/slide10.xml" ContentType="application/vnd.openxmlformats-officedocument.presentationml.slide+xml"/>
  <Override PartName="/ppt/slideLayouts/slideLayout1.xml" ContentType="application/vnd.openxmlformats-officedocument.presentationml.slideLayout+xml"/>
  <Override PartName="/ppt/slides/slide14.xml" ContentType="application/vnd.openxmlformats-officedocument.presentationml.slide+xml"/>
  <Override PartName="/ppt/slideLayouts/slideLayout3.xml" ContentType="application/vnd.openxmlformats-officedocument.presentationml.slideLayout+xml"/>
  <Override PartName="/ppt/slides/slide6.xml" ContentType="application/vnd.openxmlformats-officedocument.presentationml.slide+xml"/>
  <Override PartName="/ppt/slideLayouts/slideLayout7.xml" ContentType="application/vnd.openxmlformats-officedocument.presentationml.slideLayout+xml"/>
  <Override PartName="/ppt/slides/slide18.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slides/slide16.xml" ContentType="application/vnd.openxmlformats-officedocument.presentationml.slide+xml"/>
  <Override PartName="/ppt/slides/slide8.xml" ContentType="application/vnd.openxmlformats-officedocument.presentationml.slide+xml"/>
  <Override PartName="/ppt/slideLayouts/slideLayout9.xml" ContentType="application/vnd.openxmlformats-officedocument.presentationml.slideLayout+xml"/>
  <Override PartName="/ppt/theme/theme1.xml" ContentType="application/vnd.openxmlformats-officedocument.theme+xml"/>
  <Override PartName="/ppt/slides/slide2.xml" ContentType="application/vnd.openxmlformats-officedocument.presentationml.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s/slide21.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Default Extension="xml" ContentType="application/xml"/>
  <Default Extension="jpeg" ContentType="image/jpeg"/>
  <Default Extension="rels" ContentType="application/vnd.openxmlformats-package.relationships+xml"/>
  <Override PartName="/ppt/viewProps.xml" ContentType="application/vnd.openxmlformats-officedocument.presentationml.viewProps+xml"/>
  <Override PartName="/docProps/app.xml" ContentType="application/vnd.openxmlformats-officedocument.extended-properties+xml"/>
  <Override PartName="/ppt/slides/slide11.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slides/slide15.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Layouts/slideLayout8.xml" ContentType="application/vnd.openxmlformats-officedocument.presentationml.slideLayout+xml"/>
  <Override PartName="/ppt/slides/slide19.xml" ContentType="application/vnd.openxmlformats-officedocument.presentationml.slide+xml"/>
  <Override PartName="/ppt/slideLayouts/slideLayout2.xml" ContentType="application/vnd.openxmlformats-officedocument.presentationml.slideLayout+xml"/>
  <Override PartName="/ppt/slides/slide13.xml" ContentType="application/vnd.openxmlformats-officedocument.presentationml.slide+xml"/>
  <Override PartName="/ppt/tableStyles.xml" ContentType="application/vnd.openxmlformats-officedocument.presentationml.tableStyles+xml"/>
  <Override PartName="/ppt/slides/slide5.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notesMasterIdLst>
    <p:notesMasterId r:id="rId27"/>
  </p:notesMasterIdLst>
  <p:sldIdLst>
    <p:sldId id="292" r:id="rId2"/>
    <p:sldId id="293" r:id="rId3"/>
    <p:sldId id="294" r:id="rId4"/>
    <p:sldId id="295" r:id="rId5"/>
    <p:sldId id="296" r:id="rId6"/>
    <p:sldId id="297" r:id="rId7"/>
    <p:sldId id="298" r:id="rId8"/>
    <p:sldId id="299" r:id="rId9"/>
    <p:sldId id="300" r:id="rId10"/>
    <p:sldId id="301" r:id="rId11"/>
    <p:sldId id="302" r:id="rId12"/>
    <p:sldId id="303" r:id="rId13"/>
    <p:sldId id="304" r:id="rId14"/>
    <p:sldId id="305" r:id="rId15"/>
    <p:sldId id="307" r:id="rId16"/>
    <p:sldId id="309" r:id="rId17"/>
    <p:sldId id="310" r:id="rId18"/>
    <p:sldId id="311" r:id="rId19"/>
    <p:sldId id="312" r:id="rId20"/>
    <p:sldId id="314" r:id="rId21"/>
    <p:sldId id="317" r:id="rId22"/>
    <p:sldId id="318" r:id="rId23"/>
    <p:sldId id="319" r:id="rId24"/>
    <p:sldId id="320" r:id="rId25"/>
    <p:sldId id="321"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85" d="100"/>
          <a:sy n="85" d="100"/>
        </p:scale>
        <p:origin x="-1016" y="-1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 Type="http://schemas.openxmlformats.org/officeDocument/2006/relationships/slideMaster" Target="slideMasters/slideMaster1.xml"/><Relationship Id="rId19" Type="http://schemas.openxmlformats.org/officeDocument/2006/relationships/slide" Target="slides/slide18.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8" Type="http://schemas.openxmlformats.org/officeDocument/2006/relationships/slide" Target="slides/slide17.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autoTitleDeleted val="1"/>
    <c:view3D>
      <c:rotX val="75"/>
      <c:perspective val="30"/>
    </c:view3D>
    <c:plotArea>
      <c:layout/>
      <c:pie3DChart>
        <c:varyColors val="1"/>
        <c:ser>
          <c:idx val="0"/>
          <c:order val="0"/>
          <c:tx>
            <c:strRef>
              <c:f>Sheet1!$B$1</c:f>
              <c:strCache>
                <c:ptCount val="1"/>
                <c:pt idx="0">
                  <c:v>Column1</c:v>
                </c:pt>
              </c:strCache>
            </c:strRef>
          </c:tx>
          <c:explosion val="25"/>
          <c:cat>
            <c:strRef>
              <c:f>Sheet1!$A$2:$A$6</c:f>
              <c:strCache>
                <c:ptCount val="5"/>
                <c:pt idx="0">
                  <c:v>clothes washer</c:v>
                </c:pt>
                <c:pt idx="1">
                  <c:v>dishewasher</c:v>
                </c:pt>
                <c:pt idx="2">
                  <c:v>baths</c:v>
                </c:pt>
                <c:pt idx="3">
                  <c:v>sinks</c:v>
                </c:pt>
                <c:pt idx="4">
                  <c:v>shower</c:v>
                </c:pt>
              </c:strCache>
            </c:strRef>
          </c:cat>
          <c:val>
            <c:numRef>
              <c:f>Sheet1!$B$2:$B$6</c:f>
              <c:numCache>
                <c:formatCode>General</c:formatCode>
                <c:ptCount val="5"/>
                <c:pt idx="0">
                  <c:v>26.0</c:v>
                </c:pt>
                <c:pt idx="1">
                  <c:v>14.0</c:v>
                </c:pt>
                <c:pt idx="2">
                  <c:v>12.0</c:v>
                </c:pt>
                <c:pt idx="3">
                  <c:v>11.0</c:v>
                </c:pt>
                <c:pt idx="4">
                  <c:v>37.0</c:v>
                </c:pt>
              </c:numCache>
            </c:numRef>
          </c:val>
        </c:ser>
      </c:pie3DChart>
    </c:plotArea>
    <c:legend>
      <c:legendPos val="r"/>
      <c:layout/>
    </c:legend>
    <c:plotVisOnly val="1"/>
  </c:chart>
  <c:txPr>
    <a:bodyPr/>
    <a:lstStyle/>
    <a:p>
      <a:pPr>
        <a:defRPr sz="18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296327-EA63-3D48-B257-11C1FF811F12}" type="datetimeFigureOut">
              <a:rPr lang="en-US" smtClean="0"/>
              <a:pPr/>
              <a:t>3/7/10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9EAE45-7E43-674F-8F0E-4A42FFF9492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669A10-8C43-4598-8F85-0B1F922F3C5D}"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669A10-8C43-4598-8F85-0B1F922F3C5D}"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776472"/>
            <a:ext cx="7196328" cy="147002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3776" y="5257800"/>
            <a:ext cx="7196328" cy="987552"/>
          </a:xfrm>
        </p:spPr>
        <p:txBody>
          <a:bodyPr vert="horz" lIns="91440" tIns="45720" rIns="91440" bIns="45720" rtlCol="0" anchor="t" anchorCtr="0">
            <a:noAutofit/>
          </a:bodyPr>
          <a:lstStyle>
            <a:lvl1pPr marL="0" indent="0" algn="l" defTabSz="914400" rtl="0" eaLnBrk="1" latinLnBrk="0" hangingPunct="1">
              <a:spcBef>
                <a:spcPct val="0"/>
              </a:spcBef>
              <a:buFont typeface="Wingdings 2" pitchFamily="18" charset="2"/>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6889" y="3774328"/>
            <a:ext cx="7199311" cy="1470025"/>
          </a:xfrm>
        </p:spPr>
        <p:txBody>
          <a:bodyPr anchor="b" anchorCtr="0"/>
          <a:lstStyle>
            <a:lvl1pPr algn="l">
              <a:defRPr sz="4800"/>
            </a:lvl1pPr>
          </a:lstStyle>
          <a:p>
            <a:r>
              <a:rPr lang="en-US" smtClean="0"/>
              <a:t>Click to edit Master title style</a:t>
            </a:r>
            <a:endParaRPr/>
          </a:p>
        </p:txBody>
      </p:sp>
      <p:sp>
        <p:nvSpPr>
          <p:cNvPr id="3" name="Subtitle 2"/>
          <p:cNvSpPr>
            <a:spLocks noGrp="1"/>
          </p:cNvSpPr>
          <p:nvPr>
            <p:ph type="subTitle" idx="1"/>
          </p:nvPr>
        </p:nvSpPr>
        <p:spPr>
          <a:xfrm>
            <a:off x="496888" y="5257800"/>
            <a:ext cx="7199312" cy="990600"/>
          </a:xfrm>
        </p:spPr>
        <p:txBody>
          <a:bodyPr vert="horz" lIns="91440" tIns="45720" rIns="91440" bIns="45720" rtlCol="0" anchor="t" anchorCtr="0">
            <a:noAutofit/>
          </a:bodyPr>
          <a:lstStyle>
            <a:lvl1pPr marL="0" indent="0" algn="l"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
        <p:nvSpPr>
          <p:cNvPr id="8" name="Picture Placeholder 7"/>
          <p:cNvSpPr>
            <a:spLocks noGrp="1"/>
          </p:cNvSpPr>
          <p:nvPr>
            <p:ph type="pic" sz="quarter" idx="12"/>
          </p:nvPr>
        </p:nvSpPr>
        <p:spPr>
          <a:xfrm rot="504148">
            <a:off x="4493544" y="555043"/>
            <a:ext cx="4142460" cy="3085398"/>
          </a:xfrm>
          <a:solidFill>
            <a:srgbClr val="FFFFFF">
              <a:shade val="85000"/>
            </a:srgbClr>
          </a:solidFill>
          <a:ln w="38100" cap="sq">
            <a:solidFill>
              <a:srgbClr val="FDFDFD"/>
            </a:solidFill>
            <a:miter lim="800000"/>
          </a:ln>
          <a:effectLst>
            <a:outerShdw blurRad="57150" dist="37500" dir="7560000" sy="98000" kx="110000" ky="200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2236694"/>
            <a:ext cx="7612063"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765175" y="3617259"/>
            <a:ext cx="7612063" cy="1500187"/>
          </a:xfrm>
        </p:spPr>
        <p:txBody>
          <a:bodyPr vert="horz" lIns="91440" tIns="45720" rIns="91440" bIns="45720" rtlCol="0" anchor="t" anchorCtr="0">
            <a:noAutofit/>
          </a:bodyPr>
          <a:lstStyle>
            <a:lvl1pPr marL="0" indent="0" algn="ctr"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p>
            <a:r>
              <a:rPr lang="en-US" smtClean="0"/>
              <a:t>Click to edit Master title style</a:t>
            </a:r>
            <a:endParaRPr/>
          </a:p>
        </p:txBody>
      </p:sp>
      <p:sp>
        <p:nvSpPr>
          <p:cNvPr id="3" name="Content Placeholder 2"/>
          <p:cNvSpPr>
            <a:spLocks noGrp="1"/>
          </p:cNvSpPr>
          <p:nvPr>
            <p:ph sz="half" idx="1"/>
          </p:nvPr>
        </p:nvSpPr>
        <p:spPr>
          <a:xfrm>
            <a:off x="765175"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19637"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671537FD-E314-5848-B9EB-4422B7AFDB5C}" type="datetimeFigureOut">
              <a:rPr lang="en-US" smtClean="0"/>
              <a:pPr/>
              <a:t>3/7/10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65174"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5174"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19637"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19637"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671537FD-E314-5848-B9EB-4422B7AFDB5C}" type="datetimeFigureOut">
              <a:rPr lang="en-US" smtClean="0"/>
              <a:pPr/>
              <a:t>3/7/10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671537FD-E314-5848-B9EB-4422B7AFDB5C}" type="datetimeFigureOut">
              <a:rPr lang="en-US" smtClean="0"/>
              <a:pPr/>
              <a:t>3/7/10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1537FD-E314-5848-B9EB-4422B7AFDB5C}" type="datetimeFigureOut">
              <a:rPr lang="en-US" smtClean="0"/>
              <a:pPr/>
              <a:t>3/7/10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D5B84-E374-B449-92CD-5EEAB081CFD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495800" y="381000"/>
            <a:ext cx="4149725" cy="5886450"/>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671537FD-E314-5848-B9EB-4422B7AFDB5C}" type="datetimeFigureOut">
              <a:rPr lang="en-US" smtClean="0"/>
              <a:pPr/>
              <a:t>3/7/10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A01D5B84-E374-B449-92CD-5EEAB081CFD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4267200"/>
            <a:ext cx="7612063" cy="1100138"/>
          </a:xfrm>
        </p:spPr>
        <p:txBody>
          <a:bodyPr anchor="b"/>
          <a:lstStyle>
            <a:lvl1pPr algn="ctr">
              <a:defRPr sz="4400" b="0">
                <a:solidFill>
                  <a:schemeClr val="bg1"/>
                </a:solidFill>
                <a:effectLst>
                  <a:outerShdw blurRad="63500" dist="50800" dir="2700000" algn="tl" rotWithShape="0">
                    <a:prstClr val="black">
                      <a:alpha val="50000"/>
                    </a:prstClr>
                  </a:outerShdw>
                </a:effectLst>
              </a:defRPr>
            </a:lvl1pPr>
          </a:lstStyle>
          <a:p>
            <a:r>
              <a:rPr lang="en-US" smtClean="0"/>
              <a:t>Click to edit Master title style</a:t>
            </a:r>
            <a:endParaRPr/>
          </a:p>
        </p:txBody>
      </p:sp>
      <p:sp>
        <p:nvSpPr>
          <p:cNvPr id="3" name="Picture Placeholder 2"/>
          <p:cNvSpPr>
            <a:spLocks noGrp="1"/>
          </p:cNvSpPr>
          <p:nvPr>
            <p:ph type="pic" idx="1"/>
          </p:nvPr>
        </p:nvSpPr>
        <p:spPr>
          <a:xfrm rot="21414040">
            <a:off x="1779080" y="450465"/>
            <a:ext cx="5486400" cy="3626214"/>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None/>
              <a:defRPr sz="1800" kern="1200">
                <a:solidFill>
                  <a:schemeClr val="bg1"/>
                </a:solidFill>
                <a:effectLst>
                  <a:outerShdw blurRad="63500" dist="50800" dir="2700000" algn="tl" rotWithShape="0">
                    <a:prstClr val="black">
                      <a:alpha val="5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765175" y="5443538"/>
            <a:ext cx="7612063" cy="804862"/>
          </a:xfrm>
        </p:spPr>
        <p:txBody>
          <a:bodyPr>
            <a:normAutofit/>
          </a:bodyPr>
          <a:lstStyle>
            <a:lvl1pPr marL="0" indent="0" algn="ctr">
              <a:spcBef>
                <a:spcPts val="300"/>
              </a:spcBef>
              <a:buNone/>
              <a:defRPr sz="1800">
                <a:effectLst>
                  <a:outerShdw blurRad="63500" dist="50800" dir="2700000" algn="tl" rotWithShape="0">
                    <a:prstClr val="black">
                      <a:alpha val="50000"/>
                    </a:prstClr>
                  </a:outerShdw>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1537FD-E314-5848-B9EB-4422B7AFDB5C}" type="datetimeFigureOut">
              <a:rPr lang="en-US" smtClean="0"/>
              <a:pPr/>
              <a:t>3/7/10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671537FD-E314-5848-B9EB-4422B7AFDB5C}" type="datetimeFigureOut">
              <a:rPr lang="en-US" smtClean="0"/>
              <a:pPr/>
              <a:t>3/7/10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A01D5B84-E374-B449-92CD-5EEAB081CFDD}" type="slidenum">
              <a:rPr lang="en-US" smtClean="0"/>
              <a:pPr/>
              <a:t>‹#›</a:t>
            </a:fld>
            <a:endParaRPr lang="en-US"/>
          </a:p>
        </p:txBody>
      </p:sp>
      <p:sp>
        <p:nvSpPr>
          <p:cNvPr id="9" name="Picture Placeholder 7"/>
          <p:cNvSpPr>
            <a:spLocks noGrp="1"/>
          </p:cNvSpPr>
          <p:nvPr>
            <p:ph type="pic" sz="quarter" idx="14"/>
          </p:nvPr>
        </p:nvSpPr>
        <p:spPr>
          <a:xfrm rot="307655">
            <a:off x="4082874" y="3187732"/>
            <a:ext cx="4141140" cy="2881378"/>
          </a:xfrm>
          <a:solidFill>
            <a:srgbClr val="FFFFFF">
              <a:shade val="85000"/>
            </a:srgbClr>
          </a:solidFill>
          <a:ln w="38100" cap="sq">
            <a:solidFill>
              <a:srgbClr val="FDFDFD"/>
            </a:solidFill>
            <a:miter lim="800000"/>
          </a:ln>
          <a:effectLst>
            <a:outerShdw blurRad="88900" dist="25400" dir="72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
        <p:nvSpPr>
          <p:cNvPr id="8" name="Picture Placeholder 7"/>
          <p:cNvSpPr>
            <a:spLocks noGrp="1"/>
          </p:cNvSpPr>
          <p:nvPr>
            <p:ph type="pic" sz="quarter" idx="13"/>
          </p:nvPr>
        </p:nvSpPr>
        <p:spPr>
          <a:xfrm rot="21414752">
            <a:off x="4623469" y="338031"/>
            <a:ext cx="4141140" cy="2881378"/>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457200"/>
            <a:ext cx="1497106" cy="58102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96888" y="457200"/>
            <a:ext cx="6513511" cy="5810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3/7/10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5174" y="79468"/>
            <a:ext cx="7612063" cy="1417638"/>
          </a:xfrm>
          <a:prstGeom prst="rect">
            <a:avLst/>
          </a:prstGeom>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765175" y="2070846"/>
            <a:ext cx="7612064" cy="41820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671537FD-E314-5848-B9EB-4422B7AFDB5C}" type="datetimeFigureOut">
              <a:rPr lang="en-US" smtClean="0"/>
              <a:pPr/>
              <a:t>3/7/10</a:t>
            </a:fld>
            <a:endParaRPr lang="en-US"/>
          </a:p>
        </p:txBody>
      </p:sp>
      <p:sp>
        <p:nvSpPr>
          <p:cNvPr id="5" name="Footer Placeholder 4"/>
          <p:cNvSpPr>
            <a:spLocks noGrp="1"/>
          </p:cNvSpPr>
          <p:nvPr>
            <p:ph type="ftr" sz="quarter" idx="3"/>
          </p:nvPr>
        </p:nvSpPr>
        <p:spPr>
          <a:xfrm>
            <a:off x="443753" y="6356350"/>
            <a:ext cx="2895600"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200">
                <a:solidFill>
                  <a:schemeClr val="bg1"/>
                </a:solidFill>
              </a:defRPr>
            </a:lvl1pPr>
          </a:lstStyle>
          <a:p>
            <a:fld id="{A01D5B84-E374-B449-92CD-5EEAB081CFD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p:titleStyle>
    <p:body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Water Conservation &amp; Cleanliness</a:t>
            </a:r>
            <a:endParaRPr lang="en-US" dirty="0"/>
          </a:p>
        </p:txBody>
      </p:sp>
      <p:sp>
        <p:nvSpPr>
          <p:cNvPr id="5" name="Subtitle 4"/>
          <p:cNvSpPr>
            <a:spLocks noGrp="1"/>
          </p:cNvSpPr>
          <p:nvPr>
            <p:ph type="subTitle" idx="1"/>
          </p:nvPr>
        </p:nvSpPr>
        <p:spPr/>
        <p:txBody>
          <a:bodyPr/>
          <a:lstStyle/>
          <a:p>
            <a:r>
              <a:rPr lang="en-US" dirty="0" smtClean="0"/>
              <a:t>By Tate Jaeger</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solidFill>
              </a:rPr>
              <a:t>Water Usage Chart</a:t>
            </a:r>
            <a:endParaRPr lang="en-US" dirty="0">
              <a:solidFill>
                <a:schemeClr val="accent6"/>
              </a:solidFill>
            </a:endParaRPr>
          </a:p>
        </p:txBody>
      </p:sp>
      <p:graphicFrame>
        <p:nvGraphicFramePr>
          <p:cNvPr id="4" name="Content Placeholder 3"/>
          <p:cNvGraphicFramePr>
            <a:graphicFrameLocks noGrp="1"/>
          </p:cNvGraphicFramePr>
          <p:nvPr>
            <p:ph idx="1"/>
          </p:nvPr>
        </p:nvGraphicFramePr>
        <p:xfrm>
          <a:off x="457200" y="1600200"/>
          <a:ext cx="7467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Water Usage</a:t>
            </a:r>
            <a:endParaRPr lang="en-US" dirty="0"/>
          </a:p>
        </p:txBody>
      </p:sp>
      <p:sp>
        <p:nvSpPr>
          <p:cNvPr id="3" name="Content Placeholder 2"/>
          <p:cNvSpPr>
            <a:spLocks noGrp="1"/>
          </p:cNvSpPr>
          <p:nvPr>
            <p:ph idx="1"/>
          </p:nvPr>
        </p:nvSpPr>
        <p:spPr>
          <a:xfrm>
            <a:off x="765175" y="1803648"/>
            <a:ext cx="7612064" cy="4449234"/>
          </a:xfrm>
        </p:spPr>
        <p:txBody>
          <a:bodyPr>
            <a:noAutofit/>
          </a:bodyPr>
          <a:lstStyle/>
          <a:p>
            <a:r>
              <a:rPr lang="en-US" dirty="0" smtClean="0"/>
              <a:t>Toilet Flush 5-7 gallons</a:t>
            </a:r>
          </a:p>
          <a:p>
            <a:r>
              <a:rPr lang="en-US" dirty="0" smtClean="0"/>
              <a:t>Shower 7-10 gallons per minute</a:t>
            </a:r>
          </a:p>
          <a:p>
            <a:r>
              <a:rPr lang="en-US" dirty="0" smtClean="0"/>
              <a:t>Bath 36-50 gallons</a:t>
            </a:r>
          </a:p>
          <a:p>
            <a:r>
              <a:rPr lang="en-US" dirty="0" smtClean="0"/>
              <a:t>Washing clothes 42-60 gallons</a:t>
            </a:r>
          </a:p>
          <a:p>
            <a:r>
              <a:rPr lang="en-US" dirty="0" smtClean="0"/>
              <a:t>Dishwasher 15 gallons</a:t>
            </a:r>
          </a:p>
          <a:p>
            <a:r>
              <a:rPr lang="en-US" dirty="0" smtClean="0"/>
              <a:t>Dishes by hand 30 gallons</a:t>
            </a:r>
          </a:p>
          <a:p>
            <a:r>
              <a:rPr lang="en-US" dirty="0" smtClean="0"/>
              <a:t>Brushing teeth 10 gallons</a:t>
            </a:r>
          </a:p>
          <a:p>
            <a:r>
              <a:rPr lang="en-US" dirty="0" smtClean="0"/>
              <a:t>Shaving 20 gallons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515414" y="79468"/>
            <a:ext cx="8209812" cy="1417638"/>
          </a:xfrm>
        </p:spPr>
        <p:txBody>
          <a:bodyPr/>
          <a:lstStyle/>
          <a:p>
            <a:r>
              <a:rPr lang="en-US" dirty="0" smtClean="0"/>
              <a:t>Water usage for a family of 5</a:t>
            </a:r>
            <a:endParaRPr lang="en-US" dirty="0"/>
          </a:p>
        </p:txBody>
      </p:sp>
      <p:sp>
        <p:nvSpPr>
          <p:cNvPr id="3" name="Content Placeholder 2"/>
          <p:cNvSpPr>
            <a:spLocks noGrp="1"/>
          </p:cNvSpPr>
          <p:nvPr>
            <p:ph idx="1"/>
          </p:nvPr>
        </p:nvSpPr>
        <p:spPr>
          <a:xfrm>
            <a:off x="515414" y="1748433"/>
            <a:ext cx="8209811" cy="4803591"/>
          </a:xfrm>
        </p:spPr>
        <p:txBody>
          <a:bodyPr>
            <a:noAutofit/>
          </a:bodyPr>
          <a:lstStyle/>
          <a:p>
            <a:r>
              <a:rPr lang="en-US" sz="2200" dirty="0" smtClean="0"/>
              <a:t>18,706 gallons per month</a:t>
            </a:r>
          </a:p>
          <a:p>
            <a:r>
              <a:rPr lang="en-US" sz="2200" dirty="0" smtClean="0"/>
              <a:t> 224,472 gallons a years</a:t>
            </a:r>
          </a:p>
          <a:p>
            <a:pPr>
              <a:buNone/>
            </a:pPr>
            <a:r>
              <a:rPr lang="en-US" sz="2200" dirty="0" smtClean="0"/>
              <a:t>If every person in a family of five would us 3 less gallons of water per day…</a:t>
            </a:r>
          </a:p>
          <a:p>
            <a:r>
              <a:rPr lang="en-US" sz="2200" dirty="0" smtClean="0"/>
              <a:t>15 gallons would be saved a day</a:t>
            </a:r>
          </a:p>
          <a:p>
            <a:r>
              <a:rPr lang="en-US" sz="2200" dirty="0" smtClean="0"/>
              <a:t>456 gallons would be saved a month</a:t>
            </a:r>
          </a:p>
          <a:p>
            <a:r>
              <a:rPr lang="en-US" sz="2200" dirty="0" smtClean="0"/>
              <a:t>5475 gallons would be saved per year</a:t>
            </a:r>
          </a:p>
          <a:p>
            <a:r>
              <a:rPr lang="en-US" sz="2200" dirty="0" smtClean="0"/>
              <a:t>Enough water to provide one person with drinking water for 30 years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Water Facts</a:t>
            </a:r>
            <a:endParaRPr lang="en-US" dirty="0"/>
          </a:p>
        </p:txBody>
      </p:sp>
      <p:sp>
        <p:nvSpPr>
          <p:cNvPr id="3" name="Content Placeholder 2"/>
          <p:cNvSpPr>
            <a:spLocks noGrp="1"/>
          </p:cNvSpPr>
          <p:nvPr>
            <p:ph idx="1"/>
          </p:nvPr>
        </p:nvSpPr>
        <p:spPr>
          <a:xfrm>
            <a:off x="386561" y="1766838"/>
            <a:ext cx="8393888" cy="4840400"/>
          </a:xfrm>
        </p:spPr>
        <p:txBody>
          <a:bodyPr>
            <a:noAutofit/>
          </a:bodyPr>
          <a:lstStyle/>
          <a:p>
            <a:r>
              <a:rPr lang="en-US" sz="2600" dirty="0" smtClean="0"/>
              <a:t>97.5% of the earth's water is saltwater. If the world's water fitted into a bucket, only one teaspoonful would be drinkable.</a:t>
            </a:r>
          </a:p>
          <a:p>
            <a:r>
              <a:rPr lang="en-US" sz="2600" dirty="0" smtClean="0"/>
              <a:t>By 2050 over half the world’s population could be suffering water shortages.</a:t>
            </a:r>
          </a:p>
          <a:p>
            <a:r>
              <a:rPr lang="en-US" sz="2600" dirty="0" smtClean="0"/>
              <a:t>There is no more water on earth now than there was 1 million years ago.</a:t>
            </a:r>
          </a:p>
          <a:p>
            <a:r>
              <a:rPr lang="en-US" sz="2600" dirty="0" smtClean="0"/>
              <a:t>The population of the united states has more than doubled since 1950—it is now 308,768,700</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765175" y="3138539"/>
            <a:ext cx="7612063" cy="1362075"/>
          </a:xfrm>
        </p:spPr>
        <p:txBody>
          <a:bodyPr/>
          <a:lstStyle/>
          <a:p>
            <a:r>
              <a:rPr lang="en-US" dirty="0" smtClean="0"/>
              <a:t>Water Conservation Inside Your Home</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Check faucets and pipes for leaks</a:t>
            </a:r>
            <a:endParaRPr lang="en-US" dirty="0"/>
          </a:p>
        </p:txBody>
      </p:sp>
      <p:sp>
        <p:nvSpPr>
          <p:cNvPr id="3" name="Content Placeholder 2"/>
          <p:cNvSpPr>
            <a:spLocks noGrp="1"/>
          </p:cNvSpPr>
          <p:nvPr>
            <p:ph idx="1"/>
          </p:nvPr>
        </p:nvSpPr>
        <p:spPr/>
        <p:txBody>
          <a:bodyPr>
            <a:normAutofit/>
          </a:bodyPr>
          <a:lstStyle/>
          <a:p>
            <a:r>
              <a:rPr lang="en-US" sz="3200" dirty="0" smtClean="0"/>
              <a:t>A small drip from a worn faucet washer can waste 20 gallons of water per day. Larger leaks can waste hundreds of gallons.</a:t>
            </a:r>
            <a:br>
              <a:rPr lang="en-US" sz="3200" dirty="0" smtClean="0"/>
            </a:br>
            <a:endParaRPr lang="en-US" sz="3200" dirty="0"/>
          </a:p>
        </p:txBody>
      </p:sp>
      <p:sp>
        <p:nvSpPr>
          <p:cNvPr id="4" name="Rectangle 3"/>
          <p:cNvSpPr/>
          <p:nvPr/>
        </p:nvSpPr>
        <p:spPr>
          <a:xfrm>
            <a:off x="2286000" y="2413338"/>
            <a:ext cx="4572000" cy="646331"/>
          </a:xfrm>
          <a:prstGeom prst="rect">
            <a:avLst/>
          </a:prstGeom>
        </p:spPr>
        <p:txBody>
          <a:bodyPr>
            <a:spAutoFit/>
          </a:bodyPr>
          <a:lstStyle/>
          <a:p>
            <a:r>
              <a:rPr lang="en-US" b="1" dirty="0" smtClean="0"/>
              <a:t/>
            </a:r>
            <a:br>
              <a:rPr lang="en-US" b="1" dirty="0" smtClean="0"/>
            </a:b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Check your toilets for leaks</a:t>
            </a:r>
            <a:endParaRPr lang="en-US" dirty="0"/>
          </a:p>
        </p:txBody>
      </p:sp>
      <p:sp>
        <p:nvSpPr>
          <p:cNvPr id="3" name="Content Placeholder 2"/>
          <p:cNvSpPr>
            <a:spLocks noGrp="1"/>
          </p:cNvSpPr>
          <p:nvPr>
            <p:ph idx="1"/>
          </p:nvPr>
        </p:nvSpPr>
        <p:spPr/>
        <p:txBody>
          <a:bodyPr>
            <a:normAutofit/>
          </a:bodyPr>
          <a:lstStyle/>
          <a:p>
            <a:r>
              <a:rPr lang="en-US" sz="3200" dirty="0" smtClean="0"/>
              <a:t>Put a little food coloring in your toilet tank. If, without flushing, the color begins to appear in the bowl within 30 minutes, you have a leak that should be repaired immediately. Most replacement parts are inexpensive and easy to install.</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Use your water meter to check for hidden water leaks</a:t>
            </a:r>
            <a:endParaRPr lang="en-US" dirty="0"/>
          </a:p>
        </p:txBody>
      </p:sp>
      <p:sp>
        <p:nvSpPr>
          <p:cNvPr id="3" name="Content Placeholder 2"/>
          <p:cNvSpPr>
            <a:spLocks noGrp="1"/>
          </p:cNvSpPr>
          <p:nvPr>
            <p:ph idx="1"/>
          </p:nvPr>
        </p:nvSpPr>
        <p:spPr/>
        <p:txBody>
          <a:bodyPr>
            <a:normAutofit/>
          </a:bodyPr>
          <a:lstStyle/>
          <a:p>
            <a:r>
              <a:rPr lang="en-US" sz="3200" dirty="0" smtClean="0"/>
              <a:t>Read the house water meter before and after a two-hour period when no water is being used. If the meter does not read exactly the same, there is a leak. </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Insulate your water pipes.</a:t>
            </a:r>
            <a:endParaRPr lang="en-US" dirty="0"/>
          </a:p>
        </p:txBody>
      </p:sp>
      <p:sp>
        <p:nvSpPr>
          <p:cNvPr id="3" name="Content Placeholder 2"/>
          <p:cNvSpPr>
            <a:spLocks noGrp="1"/>
          </p:cNvSpPr>
          <p:nvPr>
            <p:ph idx="1"/>
          </p:nvPr>
        </p:nvSpPr>
        <p:spPr/>
        <p:txBody>
          <a:bodyPr>
            <a:normAutofit/>
          </a:bodyPr>
          <a:lstStyle/>
          <a:p>
            <a:r>
              <a:rPr lang="en-US" sz="3200" dirty="0" smtClean="0"/>
              <a:t>It's easy and inexpensive to insulate your water pipes with pre-slit foam pipe insulation. You'll get hot water faster plus avoid wasting water while it heats up.  This conserves energy too!</a:t>
            </a:r>
            <a:endParaRPr lang="en-US"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Take shorter showers.</a:t>
            </a:r>
            <a:endParaRPr lang="en-US" dirty="0"/>
          </a:p>
        </p:txBody>
      </p:sp>
      <p:sp>
        <p:nvSpPr>
          <p:cNvPr id="3" name="Content Placeholder 2"/>
          <p:cNvSpPr>
            <a:spLocks noGrp="1"/>
          </p:cNvSpPr>
          <p:nvPr>
            <p:ph idx="1"/>
          </p:nvPr>
        </p:nvSpPr>
        <p:spPr/>
        <p:txBody>
          <a:bodyPr>
            <a:normAutofit/>
          </a:bodyPr>
          <a:lstStyle/>
          <a:p>
            <a:r>
              <a:rPr lang="en-US" sz="3200" dirty="0" smtClean="0"/>
              <a:t>One way to cut down on water use is to turn off the shower after soaping up, then turn it back on to rinse. A four-minute shower uses approximately 20 to 40 gallons of water.</a:t>
            </a:r>
            <a:endParaRPr lang="en-US" sz="32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Use your dishwasher and clothes washer for full loads</a:t>
            </a:r>
            <a:endParaRPr lang="en-US" dirty="0"/>
          </a:p>
        </p:txBody>
      </p:sp>
      <p:sp>
        <p:nvSpPr>
          <p:cNvPr id="3" name="Content Placeholder 2"/>
          <p:cNvSpPr>
            <a:spLocks noGrp="1"/>
          </p:cNvSpPr>
          <p:nvPr>
            <p:ph idx="1"/>
          </p:nvPr>
        </p:nvSpPr>
        <p:spPr/>
        <p:txBody>
          <a:bodyPr>
            <a:noAutofit/>
          </a:bodyPr>
          <a:lstStyle/>
          <a:p>
            <a:r>
              <a:rPr lang="en-US" sz="3200" dirty="0" smtClean="0"/>
              <a:t>Dishwashers and clothes washers should be fully loaded for optimum water conservation. </a:t>
            </a:r>
            <a:r>
              <a:rPr lang="en-US" sz="3200" b="1" dirty="0" smtClean="0"/>
              <a:t/>
            </a:r>
            <a:br>
              <a:rPr lang="en-US" sz="3200" b="1" dirty="0" smtClean="0"/>
            </a:br>
            <a:endParaRPr lang="en-US" sz="32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Minimize use of kitchen sink garbage disposal units</a:t>
            </a:r>
            <a:endParaRPr lang="en-US" dirty="0"/>
          </a:p>
        </p:txBody>
      </p:sp>
      <p:sp>
        <p:nvSpPr>
          <p:cNvPr id="3" name="Content Placeholder 2"/>
          <p:cNvSpPr>
            <a:spLocks noGrp="1"/>
          </p:cNvSpPr>
          <p:nvPr>
            <p:ph idx="1"/>
          </p:nvPr>
        </p:nvSpPr>
        <p:spPr/>
        <p:txBody>
          <a:bodyPr>
            <a:normAutofit/>
          </a:bodyPr>
          <a:lstStyle/>
          <a:p>
            <a:r>
              <a:rPr lang="en-US" sz="3200" dirty="0" smtClean="0"/>
              <a:t>In-sink '</a:t>
            </a:r>
            <a:r>
              <a:rPr lang="en-US" sz="3200" dirty="0" err="1" smtClean="0"/>
              <a:t>garburators</a:t>
            </a:r>
            <a:r>
              <a:rPr lang="en-US" sz="3200" dirty="0" smtClean="0"/>
              <a:t>' require lots of water to operate properly, and also add considerably to the volume of solids in a septic tank which can lead to maintenance problems. Start a compost pile as an alternate method of disposing food waste. </a:t>
            </a:r>
            <a:r>
              <a:rPr lang="en-US" sz="3200" b="1" dirty="0" smtClean="0"/>
              <a:t/>
            </a:r>
            <a:br>
              <a:rPr lang="en-US" sz="3200" b="1" dirty="0" smtClean="0"/>
            </a:br>
            <a:endParaRPr lang="en-US"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49746" y="79468"/>
            <a:ext cx="8338666" cy="1417638"/>
          </a:xfrm>
        </p:spPr>
        <p:txBody>
          <a:bodyPr>
            <a:normAutofit/>
          </a:bodyPr>
          <a:lstStyle/>
          <a:p>
            <a:r>
              <a:rPr lang="en-US" b="1" dirty="0" smtClean="0"/>
              <a:t>Don’t Leave Water Running</a:t>
            </a:r>
            <a:endParaRPr lang="en-US" dirty="0"/>
          </a:p>
        </p:txBody>
      </p:sp>
      <p:sp>
        <p:nvSpPr>
          <p:cNvPr id="3" name="Content Placeholder 2"/>
          <p:cNvSpPr>
            <a:spLocks noGrp="1"/>
          </p:cNvSpPr>
          <p:nvPr>
            <p:ph idx="1"/>
          </p:nvPr>
        </p:nvSpPr>
        <p:spPr>
          <a:xfrm>
            <a:off x="349746" y="1748434"/>
            <a:ext cx="8338666" cy="4504448"/>
          </a:xfrm>
        </p:spPr>
        <p:txBody>
          <a:bodyPr>
            <a:noAutofit/>
          </a:bodyPr>
          <a:lstStyle/>
          <a:p>
            <a:r>
              <a:rPr lang="en-US" sz="3200" dirty="0" smtClean="0"/>
              <a:t>If you have a double-basin, fill one with soapy water rinse in the other. If you have a single-basin sink, gather washed dishes in a dish rack and rinse them with a spray device or a </a:t>
            </a:r>
            <a:r>
              <a:rPr lang="en-US" sz="3200" dirty="0" err="1" smtClean="0"/>
              <a:t>panful</a:t>
            </a:r>
            <a:r>
              <a:rPr lang="en-US" sz="3200" dirty="0" smtClean="0"/>
              <a:t> of hot water.  If using a dishwasher, there is usually no need to pre-rinse the dishes.</a:t>
            </a:r>
          </a:p>
          <a:p>
            <a:r>
              <a:rPr lang="en-US" sz="3200" dirty="0" smtClean="0"/>
              <a:t>Rinse Vegetables in a </a:t>
            </a:r>
            <a:r>
              <a:rPr lang="en-US" sz="3200" dirty="0" err="1" smtClean="0"/>
              <a:t>stoppered</a:t>
            </a:r>
            <a:r>
              <a:rPr lang="en-US" sz="3200" dirty="0" smtClean="0"/>
              <a:t> sink or a pan of clean water. </a:t>
            </a:r>
            <a:endParaRPr lang="en-US"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Keep a bottle of drinking water in the fridge.</a:t>
            </a:r>
            <a:endParaRPr lang="en-US" dirty="0"/>
          </a:p>
        </p:txBody>
      </p:sp>
      <p:sp>
        <p:nvSpPr>
          <p:cNvPr id="3" name="Content Placeholder 2"/>
          <p:cNvSpPr>
            <a:spLocks noGrp="1"/>
          </p:cNvSpPr>
          <p:nvPr>
            <p:ph idx="1"/>
          </p:nvPr>
        </p:nvSpPr>
        <p:spPr/>
        <p:txBody>
          <a:bodyPr>
            <a:normAutofit/>
          </a:bodyPr>
          <a:lstStyle/>
          <a:p>
            <a:r>
              <a:rPr lang="en-US" sz="3200" dirty="0" smtClean="0"/>
              <a:t>Running tap water to cool it off for drinking water is wasteful. Store drinking water in the fridge in a safe drinking bottle.</a:t>
            </a:r>
          </a:p>
          <a:p>
            <a:r>
              <a:rPr lang="en-US" sz="3200" dirty="0" smtClean="0"/>
              <a:t>Don’t buy bottled water--for every gallon of water that is bottled about 2 gallons of water are wasted.</a:t>
            </a:r>
          </a:p>
          <a:p>
            <a:endParaRPr lang="en-US" sz="3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Water Conservation</a:t>
            </a:r>
            <a:br>
              <a:rPr lang="en-US" dirty="0" smtClean="0"/>
            </a:br>
            <a:r>
              <a:rPr lang="en-US" dirty="0" smtClean="0"/>
              <a:t>Outdoors</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Plant drought-resistant lawns, shrubs and plants</a:t>
            </a:r>
            <a:endParaRPr lang="en-US" dirty="0"/>
          </a:p>
        </p:txBody>
      </p:sp>
      <p:sp>
        <p:nvSpPr>
          <p:cNvPr id="3" name="Content Placeholder 2"/>
          <p:cNvSpPr>
            <a:spLocks noGrp="1"/>
          </p:cNvSpPr>
          <p:nvPr>
            <p:ph idx="1"/>
          </p:nvPr>
        </p:nvSpPr>
        <p:spPr/>
        <p:txBody>
          <a:bodyPr>
            <a:normAutofit/>
          </a:bodyPr>
          <a:lstStyle/>
          <a:p>
            <a:r>
              <a:rPr lang="en-US" sz="3200" dirty="0" smtClean="0"/>
              <a:t>If you are planting a new lawn, or </a:t>
            </a:r>
            <a:r>
              <a:rPr lang="en-US" sz="3200" dirty="0" err="1" smtClean="0"/>
              <a:t>overseeding</a:t>
            </a:r>
            <a:r>
              <a:rPr lang="en-US" sz="3200" dirty="0" smtClean="0"/>
              <a:t> an existing lawn, use drought-resistant grasses such as the new "Eco-Lawn".</a:t>
            </a:r>
            <a:r>
              <a:rPr lang="en-US" sz="3200" b="1" dirty="0" smtClean="0"/>
              <a:t/>
            </a:r>
            <a:br>
              <a:rPr lang="en-US" sz="3200" b="1" dirty="0" smtClean="0"/>
            </a:br>
            <a:endParaRPr lang="en-US" sz="32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Hold Water in with Mulch and Organic Material</a:t>
            </a:r>
            <a:endParaRPr lang="en-US" dirty="0"/>
          </a:p>
        </p:txBody>
      </p:sp>
      <p:sp>
        <p:nvSpPr>
          <p:cNvPr id="3" name="Content Placeholder 2"/>
          <p:cNvSpPr>
            <a:spLocks noGrp="1"/>
          </p:cNvSpPr>
          <p:nvPr>
            <p:ph idx="1"/>
          </p:nvPr>
        </p:nvSpPr>
        <p:spPr>
          <a:xfrm>
            <a:off x="765175" y="2052441"/>
            <a:ext cx="7612064" cy="4182035"/>
          </a:xfrm>
        </p:spPr>
        <p:txBody>
          <a:bodyPr>
            <a:normAutofit fontScale="92500" lnSpcReduction="10000"/>
          </a:bodyPr>
          <a:lstStyle/>
          <a:p>
            <a:r>
              <a:rPr lang="en-US" sz="3200" dirty="0" smtClean="0"/>
              <a:t>Mulch will slow evaporation of moisture while discouraging weed growth. Adding 2 - 4 inches of organic material such as compost or bark mulch will increase the ability of the soil to retain moisture. </a:t>
            </a:r>
          </a:p>
          <a:p>
            <a:r>
              <a:rPr lang="en-US" sz="3200" dirty="0" smtClean="0"/>
              <a:t>Adding organic material to your soil will help increase its absorption and water retention. </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39299" y="79468"/>
            <a:ext cx="8670003" cy="1417638"/>
          </a:xfrm>
        </p:spPr>
        <p:txBody>
          <a:bodyPr/>
          <a:lstStyle/>
          <a:p>
            <a:r>
              <a:rPr lang="en-US" b="1" dirty="0" smtClean="0"/>
              <a:t>Watering Your Lawn</a:t>
            </a:r>
            <a:endParaRPr lang="en-US" sz="4000" dirty="0"/>
          </a:p>
        </p:txBody>
      </p:sp>
      <p:sp>
        <p:nvSpPr>
          <p:cNvPr id="3" name="Content Placeholder 2"/>
          <p:cNvSpPr>
            <a:spLocks noGrp="1"/>
          </p:cNvSpPr>
          <p:nvPr>
            <p:ph idx="1"/>
          </p:nvPr>
        </p:nvSpPr>
        <p:spPr>
          <a:xfrm>
            <a:off x="239300" y="2070846"/>
            <a:ext cx="8670002" cy="4536392"/>
          </a:xfrm>
        </p:spPr>
        <p:txBody>
          <a:bodyPr>
            <a:normAutofit lnSpcReduction="10000"/>
          </a:bodyPr>
          <a:lstStyle/>
          <a:p>
            <a:r>
              <a:rPr lang="en-US" sz="3200" dirty="0" smtClean="0"/>
              <a:t>Position your sprinklers so water lands on the lawn or garden, not on paved areas. Also, avoid watering on windy days.</a:t>
            </a:r>
          </a:p>
          <a:p>
            <a:r>
              <a:rPr lang="en-US" sz="3200" dirty="0" smtClean="0"/>
              <a:t>A good way to see if your lawn needs watering is to step on the grass. If it springs back up when you move, it doesn't need water. If it stays flat, the lawn is ready for watering. Letting the grass grow taller (to 3") will also promote water retention in the soil.</a:t>
            </a:r>
            <a:endParaRPr lang="en-US" sz="32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When and How to Water</a:t>
            </a:r>
            <a:endParaRPr lang="en-US" dirty="0"/>
          </a:p>
        </p:txBody>
      </p:sp>
      <p:sp>
        <p:nvSpPr>
          <p:cNvPr id="3" name="Content Placeholder 2"/>
          <p:cNvSpPr>
            <a:spLocks noGrp="1"/>
          </p:cNvSpPr>
          <p:nvPr>
            <p:ph idx="1"/>
          </p:nvPr>
        </p:nvSpPr>
        <p:spPr>
          <a:xfrm>
            <a:off x="765175" y="1766838"/>
            <a:ext cx="7612064" cy="4486043"/>
          </a:xfrm>
        </p:spPr>
        <p:txBody>
          <a:bodyPr>
            <a:noAutofit/>
          </a:bodyPr>
          <a:lstStyle/>
          <a:p>
            <a:r>
              <a:rPr lang="en-US" sz="3200" dirty="0" smtClean="0"/>
              <a:t>Early morning is generally better than dusk since it helps prevent the growth of fungus. Early watering, and late watering, also reduce water loss to evaporation. </a:t>
            </a:r>
          </a:p>
          <a:p>
            <a:r>
              <a:rPr lang="en-US" sz="3200" dirty="0" smtClean="0"/>
              <a:t>When watering the lawn, do it long enough for the moisture to soak down to the roots where it will do the most good. </a:t>
            </a:r>
            <a:endParaRPr lang="en-US" sz="32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Using Your Garden Hose</a:t>
            </a:r>
            <a:endParaRPr lang="en-US" dirty="0"/>
          </a:p>
        </p:txBody>
      </p:sp>
      <p:sp>
        <p:nvSpPr>
          <p:cNvPr id="3" name="Content Placeholder 2"/>
          <p:cNvSpPr>
            <a:spLocks noGrp="1"/>
          </p:cNvSpPr>
          <p:nvPr>
            <p:ph idx="1"/>
          </p:nvPr>
        </p:nvSpPr>
        <p:spPr/>
        <p:txBody>
          <a:bodyPr>
            <a:normAutofit/>
          </a:bodyPr>
          <a:lstStyle/>
          <a:p>
            <a:r>
              <a:rPr lang="en-US" sz="3200" dirty="0" smtClean="0"/>
              <a:t>A garden hose uses around ten gallons of water a minute. </a:t>
            </a:r>
          </a:p>
          <a:p>
            <a:r>
              <a:rPr lang="en-US" sz="3200" dirty="0" smtClean="0"/>
              <a:t>If washing your car, turn off the hose when not in use</a:t>
            </a:r>
            <a:endParaRPr lang="en-US" sz="3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Check for leaks in pipes, hoses, faucets and couplings</a:t>
            </a:r>
            <a:endParaRPr lang="en-US" dirty="0"/>
          </a:p>
        </p:txBody>
      </p:sp>
      <p:sp>
        <p:nvSpPr>
          <p:cNvPr id="3" name="Content Placeholder 2"/>
          <p:cNvSpPr>
            <a:spLocks noGrp="1"/>
          </p:cNvSpPr>
          <p:nvPr>
            <p:ph idx="1"/>
          </p:nvPr>
        </p:nvSpPr>
        <p:spPr/>
        <p:txBody>
          <a:bodyPr>
            <a:normAutofit/>
          </a:bodyPr>
          <a:lstStyle/>
          <a:p>
            <a:r>
              <a:rPr lang="en-US" sz="3200" dirty="0" smtClean="0"/>
              <a:t>Leaks outside aren’t as visible but waste just as much water as leaks inside.  Check frequently for leaks.  Use hose washers at spigots and hose connections to eliminate leaks</a:t>
            </a:r>
            <a:endParaRPr lang="en-US" sz="32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647637"/>
            <a:ext cx="7196328" cy="1470025"/>
          </a:xfrm>
        </p:spPr>
        <p:txBody>
          <a:bodyPr/>
          <a:lstStyle/>
          <a:p>
            <a:r>
              <a:rPr lang="en-US" dirty="0" smtClean="0"/>
              <a:t>Ways to keep water clean</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86561" y="79468"/>
            <a:ext cx="8301849" cy="1417638"/>
          </a:xfrm>
        </p:spPr>
        <p:txBody>
          <a:bodyPr/>
          <a:lstStyle/>
          <a:p>
            <a:r>
              <a:rPr lang="en-US" sz="4400" dirty="0" smtClean="0"/>
              <a:t>Our Water Isn’t Clean Enough? </a:t>
            </a:r>
            <a:br>
              <a:rPr lang="en-US" sz="4400" dirty="0" smtClean="0"/>
            </a:br>
            <a:r>
              <a:rPr lang="en-US" sz="4400" dirty="0" smtClean="0"/>
              <a:t>The Dirty Truth</a:t>
            </a:r>
            <a:endParaRPr lang="en-US" sz="4400" dirty="0"/>
          </a:p>
        </p:txBody>
      </p:sp>
      <p:sp>
        <p:nvSpPr>
          <p:cNvPr id="3" name="Content Placeholder 2"/>
          <p:cNvSpPr>
            <a:spLocks noGrp="1"/>
          </p:cNvSpPr>
          <p:nvPr>
            <p:ph idx="1"/>
          </p:nvPr>
        </p:nvSpPr>
        <p:spPr>
          <a:xfrm>
            <a:off x="386561" y="2070846"/>
            <a:ext cx="8301850" cy="4182035"/>
          </a:xfrm>
        </p:spPr>
        <p:txBody>
          <a:bodyPr>
            <a:normAutofit fontScale="92500" lnSpcReduction="10000"/>
          </a:bodyPr>
          <a:lstStyle/>
          <a:p>
            <a:r>
              <a:rPr lang="en-US" sz="3200" b="1" dirty="0" smtClean="0"/>
              <a:t>1.4 million people die every year</a:t>
            </a:r>
            <a:r>
              <a:rPr lang="en-US" sz="3200" dirty="0" smtClean="0"/>
              <a:t> as a result of diseases caused by unclean water and poor sanitation. </a:t>
            </a:r>
          </a:p>
          <a:p>
            <a:r>
              <a:rPr lang="en-US" sz="3200" b="1" dirty="0" smtClean="0"/>
              <a:t>40% of America’s rivers are to polluted </a:t>
            </a:r>
            <a:r>
              <a:rPr lang="en-US" sz="3200" dirty="0" smtClean="0"/>
              <a:t>for fishing, swimming, or to contain aquatic life</a:t>
            </a:r>
          </a:p>
          <a:p>
            <a:r>
              <a:rPr lang="en-US" sz="3200" b="1" dirty="0" smtClean="0"/>
              <a:t>25% of America’s beaches are under advisory or closed </a:t>
            </a:r>
            <a:r>
              <a:rPr lang="en-US" sz="3200" dirty="0" smtClean="0"/>
              <a:t>because of water pollution.</a:t>
            </a:r>
          </a:p>
          <a:p>
            <a:endParaRPr lang="en-US" sz="3200" dirty="0" smtClean="0"/>
          </a:p>
          <a:p>
            <a:endParaRPr lang="en-US" sz="3200" dirty="0" smtClean="0"/>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Top 4 Ways to Keep Water Clean</a:t>
            </a:r>
            <a:endParaRPr lang="en-US" dirty="0"/>
          </a:p>
        </p:txBody>
      </p:sp>
      <p:sp>
        <p:nvSpPr>
          <p:cNvPr id="3" name="Content Placeholder 2"/>
          <p:cNvSpPr>
            <a:spLocks noGrp="1"/>
          </p:cNvSpPr>
          <p:nvPr>
            <p:ph idx="1"/>
          </p:nvPr>
        </p:nvSpPr>
        <p:spPr>
          <a:xfrm>
            <a:off x="441784" y="1766838"/>
            <a:ext cx="8191403" cy="4729972"/>
          </a:xfrm>
        </p:spPr>
        <p:txBody>
          <a:bodyPr>
            <a:noAutofit/>
          </a:bodyPr>
          <a:lstStyle/>
          <a:p>
            <a:pPr marL="457200" indent="-457200">
              <a:buFont typeface="+mj-lt"/>
              <a:buAutoNum type="arabicPeriod"/>
            </a:pPr>
            <a:r>
              <a:rPr lang="en-US" sz="3000" dirty="0" smtClean="0"/>
              <a:t>Never throw anything down storm drains.  They are for rainwater only.</a:t>
            </a:r>
          </a:p>
          <a:p>
            <a:pPr marL="457200" indent="-457200">
              <a:buFont typeface="+mj-lt"/>
              <a:buAutoNum type="arabicPeriod"/>
            </a:pPr>
            <a:r>
              <a:rPr lang="en-US" sz="3000" dirty="0" smtClean="0"/>
              <a:t>Don’t litter—always put trash where it belongs.</a:t>
            </a:r>
          </a:p>
          <a:p>
            <a:pPr marL="457200" indent="-457200">
              <a:buFont typeface="+mj-lt"/>
              <a:buAutoNum type="arabicPeriod"/>
            </a:pPr>
            <a:r>
              <a:rPr lang="en-US" sz="3000" dirty="0" smtClean="0"/>
              <a:t>Tell others how important clean water is—word of mouth is a powerful tool.</a:t>
            </a:r>
          </a:p>
          <a:p>
            <a:pPr marL="457200" indent="-457200">
              <a:buFont typeface="+mj-lt"/>
              <a:buAutoNum type="arabicPeriod"/>
            </a:pPr>
            <a:r>
              <a:rPr lang="en-US" sz="3000" dirty="0" smtClean="0"/>
              <a:t>Plant a tree—they take pollutants out of ground water, clean the air, and provide shade.</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s>
</file>

<file path=ppt/theme/theme1.xml><?xml version="1.0" encoding="utf-8"?>
<a:theme xmlns:a="http://schemas.openxmlformats.org/drawingml/2006/main" name="Habitat">
  <a:themeElements>
    <a:clrScheme name="Habitat">
      <a:dk1>
        <a:sysClr val="windowText" lastClr="000000"/>
      </a:dk1>
      <a:lt1>
        <a:sysClr val="window" lastClr="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Habitat">
      <a:majorFont>
        <a:latin typeface="Book Antiqua"/>
        <a:ea typeface=""/>
        <a:cs typeface=""/>
        <a:font script="Jpan" typeface="ＭＳ 明朝"/>
      </a:majorFont>
      <a:minorFont>
        <a:latin typeface="Book Antiqua"/>
        <a:ea typeface=""/>
        <a:cs typeface=""/>
        <a:font script="Jpan" typeface="ＭＳ 明朝"/>
      </a:minorFont>
    </a:fontScheme>
    <a:fmtScheme name="Habitat">
      <a:fillStyleLst>
        <a:solidFill>
          <a:schemeClr val="phClr"/>
        </a:solidFill>
        <a:blipFill rotWithShape="1">
          <a:blip xmlns:r="http://schemas.openxmlformats.org/officeDocument/2006/relationships" r:embed="rId1">
            <a:duotone>
              <a:schemeClr val="phClr">
                <a:shade val="10000"/>
                <a:satMod val="130000"/>
              </a:schemeClr>
              <a:schemeClr val="phClr">
                <a:satMod val="275000"/>
              </a:schemeClr>
            </a:duotone>
          </a:blip>
          <a:tile tx="0" ty="0" sx="40000" sy="40000" flip="none" algn="tl"/>
        </a:blipFill>
        <a:blipFill rotWithShape="1">
          <a:blip xmlns:r="http://schemas.openxmlformats.org/officeDocument/2006/relationships" r:embed="rId2">
            <a:duotone>
              <a:schemeClr val="phClr">
                <a:shade val="40000"/>
                <a:satMod val="130000"/>
              </a:schemeClr>
              <a:schemeClr val="phClr">
                <a:satMod val="275000"/>
              </a:schemeClr>
            </a:duotone>
          </a:blip>
          <a:stretch/>
        </a:blipFill>
      </a:fillStyleLst>
      <a:lnStyleLst>
        <a:ln w="12700" cap="flat" cmpd="sng" algn="ctr">
          <a:solidFill>
            <a:schemeClr val="phClr">
              <a:shade val="90000"/>
              <a:satMod val="105000"/>
            </a:schemeClr>
          </a:solidFill>
          <a:prstDash val="solid"/>
        </a:ln>
        <a:ln w="25400" cap="flat" cmpd="sng" algn="ctr">
          <a:solidFill>
            <a:schemeClr val="phClr">
              <a:shade val="80000"/>
            </a:schemeClr>
          </a:solidFill>
          <a:prstDash val="solid"/>
        </a:ln>
        <a:ln w="25400" cap="flat" cmpd="sng" algn="ctr">
          <a:solidFill>
            <a:schemeClr val="phClr">
              <a:shade val="70000"/>
            </a:schemeClr>
          </a:solidFill>
          <a:prstDash val="solid"/>
        </a:ln>
      </a:lnStyleLst>
      <a:effectStyleLst>
        <a:effectStyle>
          <a:effectLst/>
        </a:effectStyle>
        <a:effectStyle>
          <a:effectLst>
            <a:outerShdw blurRad="88900" dir="4200000" sx="105000" sy="105000" algn="t" rotWithShape="0">
              <a:srgbClr val="000000">
                <a:alpha val="40000"/>
              </a:srgbClr>
            </a:outerShdw>
          </a:effectLst>
        </a:effectStyle>
        <a:effectStyle>
          <a:effectLst>
            <a:innerShdw blurRad="76200" dist="25400" dir="13200000">
              <a:srgbClr val="000000">
                <a:alpha val="80000"/>
              </a:srgbClr>
            </a:innerShdw>
          </a:effectLst>
          <a:scene3d>
            <a:camera prst="orthographicFront">
              <a:rot lat="0" lon="0" rev="0"/>
            </a:camera>
            <a:lightRig rig="balanced" dir="t">
              <a:rot lat="0" lon="0" rev="19800000"/>
            </a:lightRig>
          </a:scene3d>
          <a:sp3d prstMaterial="softEdge">
            <a:bevelT w="0" h="0"/>
          </a:sp3d>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Habitat.thmx</Template>
  <TotalTime>76</TotalTime>
  <Words>1092</Words>
  <Application>Microsoft Macintosh PowerPoint</Application>
  <PresentationFormat>On-screen Show (4:3)</PresentationFormat>
  <Paragraphs>77</Paragraphs>
  <Slides>25</Slides>
  <Notes>2</Notes>
  <HiddenSlides>0</HiddenSlides>
  <MMClips>0</MMClips>
  <ScaleCrop>false</ScaleCrop>
  <HeadingPairs>
    <vt:vector size="4" baseType="variant">
      <vt:variant>
        <vt:lpstr>Design Template</vt:lpstr>
      </vt:variant>
      <vt:variant>
        <vt:i4>1</vt:i4>
      </vt:variant>
      <vt:variant>
        <vt:lpstr>Slide Titles</vt:lpstr>
      </vt:variant>
      <vt:variant>
        <vt:i4>25</vt:i4>
      </vt:variant>
    </vt:vector>
  </HeadingPairs>
  <TitlesOfParts>
    <vt:vector size="26" baseType="lpstr">
      <vt:lpstr>Habitat</vt:lpstr>
      <vt:lpstr>Water Conservation &amp; Cleanliness</vt:lpstr>
      <vt:lpstr>Water Usage Chart</vt:lpstr>
      <vt:lpstr>Water Usage</vt:lpstr>
      <vt:lpstr>Water usage for a family of 5</vt:lpstr>
      <vt:lpstr>Water Facts</vt:lpstr>
      <vt:lpstr>Water Conservation Inside Your Home</vt:lpstr>
      <vt:lpstr>Check faucets and pipes for leaks</vt:lpstr>
      <vt:lpstr>Check your toilets for leaks</vt:lpstr>
      <vt:lpstr>Use your water meter to check for hidden water leaks</vt:lpstr>
      <vt:lpstr>Insulate your water pipes.</vt:lpstr>
      <vt:lpstr>Take shorter showers.</vt:lpstr>
      <vt:lpstr>Use your dishwasher and clothes washer for full loads</vt:lpstr>
      <vt:lpstr>Minimize use of kitchen sink garbage disposal units</vt:lpstr>
      <vt:lpstr>Don’t Leave Water Running</vt:lpstr>
      <vt:lpstr>Keep a bottle of drinking water in the fridge.</vt:lpstr>
      <vt:lpstr>Water Conservation Outdoors</vt:lpstr>
      <vt:lpstr>Plant drought-resistant lawns, shrubs and plants</vt:lpstr>
      <vt:lpstr>Hold Water in with Mulch and Organic Material</vt:lpstr>
      <vt:lpstr>Watering Your Lawn</vt:lpstr>
      <vt:lpstr>When and How to Water</vt:lpstr>
      <vt:lpstr>Using Your Garden Hose</vt:lpstr>
      <vt:lpstr> Check for leaks in pipes, hoses, faucets and couplings</vt:lpstr>
      <vt:lpstr>Ways to keep water clean</vt:lpstr>
      <vt:lpstr>Our Water Isn’t Clean Enough?  The Dirty Truth</vt:lpstr>
      <vt:lpstr>Top 4 Ways to Keep Water Clean</vt:lpstr>
    </vt:vector>
  </TitlesOfParts>
  <Company>Charles City Community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Conservation &amp; Cleanliness</dc:title>
  <dc:creator>Technology Coordinator</dc:creator>
  <cp:lastModifiedBy>Technology Coordinator</cp:lastModifiedBy>
  <cp:revision>4</cp:revision>
  <dcterms:created xsi:type="dcterms:W3CDTF">2010-03-08T04:27:03Z</dcterms:created>
  <dcterms:modified xsi:type="dcterms:W3CDTF">2010-03-08T04:27:17Z</dcterms:modified>
</cp:coreProperties>
</file>